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57" r:id="rId4"/>
    <p:sldId id="258"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6BC8E-0685-4CC9-AA6A-AF6DC30CF582}"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90C3-7591-4310-892C-9844DD16DE91}" type="slidenum">
              <a:rPr lang="en-US" smtClean="0"/>
              <a:t>‹#›</a:t>
            </a:fld>
            <a:endParaRPr lang="en-US"/>
          </a:p>
        </p:txBody>
      </p:sp>
    </p:spTree>
    <p:extLst>
      <p:ext uri="{BB962C8B-B14F-4D97-AF65-F5344CB8AC3E}">
        <p14:creationId xmlns:p14="http://schemas.microsoft.com/office/powerpoint/2010/main" val="63654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a:t>
            </a:r>
            <a:r>
              <a:rPr lang="en-US" dirty="0" err="1"/>
              <a:t>eCast</a:t>
            </a:r>
            <a:r>
              <a:rPr lang="en-US" dirty="0"/>
              <a:t> you will become familiar with the various features used for</a:t>
            </a:r>
            <a:r>
              <a:rPr lang="en-US" baseline="0" dirty="0"/>
              <a:t> the Approval Emails process through Next Gen. </a:t>
            </a:r>
            <a:r>
              <a:rPr lang="en-US" sz="1200" b="0" i="0" u="none" strike="noStrike" kern="1200" dirty="0">
                <a:solidFill>
                  <a:schemeClr val="tx1"/>
                </a:solidFill>
                <a:effectLst/>
                <a:latin typeface="+mn-lt"/>
                <a:ea typeface="+mn-ea"/>
                <a:cs typeface="+mn-cs"/>
              </a:rPr>
              <a:t>The information presented is part of the workflow for getting a claims adjustment completed.</a:t>
            </a:r>
            <a:r>
              <a:rPr lang="en-US" baseline="0" dirty="0"/>
              <a:t> You will learn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Grid Review and </a:t>
            </a:r>
          </a:p>
          <a:p>
            <a:pPr marL="171450" indent="-171450">
              <a:buFont typeface="Arial" panose="020B0604020202020204" pitchFamily="34" charset="0"/>
              <a:buChar char="•"/>
            </a:pPr>
            <a:r>
              <a:rPr lang="en-US" dirty="0"/>
              <a:t>Approval Emails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3B7B24-48F3-4F4E-9F45-9F30AA961F3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105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a:t>
            </a:r>
            <a:r>
              <a:rPr lang="en-US" baseline="0" dirty="0"/>
              <a:t> approver needs to be removed from the grid, click the </a:t>
            </a:r>
            <a:r>
              <a:rPr lang="en-US" b="1" baseline="0" dirty="0"/>
              <a:t>X</a:t>
            </a:r>
            <a:r>
              <a:rPr lang="en-US" baseline="0" dirty="0"/>
              <a:t> in the gray box next to that approver’s title. </a:t>
            </a:r>
            <a:endParaRPr lang="en-US" dirty="0"/>
          </a:p>
        </p:txBody>
      </p:sp>
      <p:sp>
        <p:nvSpPr>
          <p:cNvPr id="4" name="Slide Number Placeholder 3"/>
          <p:cNvSpPr>
            <a:spLocks noGrp="1"/>
          </p:cNvSpPr>
          <p:nvPr>
            <p:ph type="sldNum" sz="quarter" idx="10"/>
          </p:nvPr>
        </p:nvSpPr>
        <p:spPr/>
        <p:txBody>
          <a:bodyPr/>
          <a:lstStyle/>
          <a:p>
            <a:fld id="{EF3B7B24-48F3-4F4E-9F45-9F30AA961F3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1599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an approver, simply click the </a:t>
            </a:r>
            <a:r>
              <a:rPr lang="en-US" b="1" dirty="0"/>
              <a:t>+ </a:t>
            </a:r>
            <a:r>
              <a:rPr lang="en-US" b="0" dirty="0"/>
              <a:t>button</a:t>
            </a:r>
            <a:r>
              <a:rPr lang="en-US" dirty="0"/>
              <a:t> below the grid. Next, choose the name from the drop down list of approver</a:t>
            </a:r>
            <a:r>
              <a:rPr lang="en-US" baseline="0" dirty="0"/>
              <a:t> </a:t>
            </a:r>
            <a:r>
              <a:rPr lang="en-US" sz="1200" dirty="0">
                <a:solidFill>
                  <a:srgbClr val="000000"/>
                </a:solidFill>
              </a:rPr>
              <a:t>names already loaded to Next Gen as approvers for any market</a:t>
            </a:r>
            <a:r>
              <a:rPr lang="en-US" dirty="0"/>
              <a:t>. There is also an</a:t>
            </a:r>
            <a:r>
              <a:rPr lang="en-US" baseline="0" dirty="0"/>
              <a:t> option marked </a:t>
            </a:r>
            <a:r>
              <a:rPr lang="en-US" b="1" baseline="0" dirty="0"/>
              <a:t>other,</a:t>
            </a:r>
            <a:r>
              <a:rPr lang="en-US" baseline="0" dirty="0"/>
              <a:t> that will allow anyone within Anthem to be added. </a:t>
            </a:r>
          </a:p>
        </p:txBody>
      </p:sp>
      <p:sp>
        <p:nvSpPr>
          <p:cNvPr id="4" name="Slide Number Placeholder 3"/>
          <p:cNvSpPr>
            <a:spLocks noGrp="1"/>
          </p:cNvSpPr>
          <p:nvPr>
            <p:ph type="sldNum" sz="quarter" idx="10"/>
          </p:nvPr>
        </p:nvSpPr>
        <p:spPr/>
        <p:txBody>
          <a:bodyPr/>
          <a:lstStyle/>
          <a:p>
            <a:fld id="{EF3B7B24-48F3-4F4E-9F45-9F30AA961F3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3234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approval emails are a sequential process. Once an approver has completed their portion of an approval, it will move to the next approver and will continue until to the next person in line until completion. Before responding to the email, review the message as well as any attached documents in its entirety. Once the information has been reviewed, choose </a:t>
            </a:r>
            <a:r>
              <a:rPr lang="en-US" sz="1200" b="1" i="0" u="none" strike="noStrike" kern="1200" baseline="0" dirty="0">
                <a:solidFill>
                  <a:schemeClr val="tx1"/>
                </a:solidFill>
                <a:latin typeface="+mn-lt"/>
                <a:ea typeface="+mn-ea"/>
                <a:cs typeface="+mn-cs"/>
              </a:rPr>
              <a:t>APPROVE</a:t>
            </a:r>
            <a:r>
              <a:rPr lang="en-US" sz="1200" b="0" i="0" u="none" strike="noStrike" kern="1200" baseline="0" dirty="0">
                <a:solidFill>
                  <a:schemeClr val="tx1"/>
                </a:solidFill>
                <a:latin typeface="+mn-lt"/>
                <a:ea typeface="+mn-ea"/>
                <a:cs typeface="+mn-cs"/>
              </a:rPr>
              <a:t> or </a:t>
            </a:r>
            <a:r>
              <a:rPr lang="en-US" sz="1200" b="1" i="0" u="none" strike="noStrike" kern="1200" baseline="0" dirty="0">
                <a:solidFill>
                  <a:schemeClr val="tx1"/>
                </a:solidFill>
                <a:latin typeface="+mn-lt"/>
                <a:ea typeface="+mn-ea"/>
                <a:cs typeface="+mn-cs"/>
              </a:rPr>
              <a:t>REJECT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3B7B24-48F3-4F4E-9F45-9F30AA961F3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4489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the link has been chosen to approve or reject, a new email will open. Add any comments can for the creator of the SOW if necessary, then click </a:t>
            </a:r>
            <a:r>
              <a:rPr lang="en-US" sz="1200" b="1" i="0" u="none" strike="noStrike" kern="1200" baseline="0" dirty="0">
                <a:solidFill>
                  <a:schemeClr val="tx1"/>
                </a:solidFill>
                <a:latin typeface="+mn-lt"/>
                <a:ea typeface="+mn-ea"/>
                <a:cs typeface="+mn-cs"/>
              </a:rPr>
              <a:t>Send</a:t>
            </a:r>
            <a:r>
              <a:rPr lang="en-US" sz="1200" b="0" i="0" u="none" strike="noStrike" kern="1200" baseline="0" dirty="0">
                <a:solidFill>
                  <a:schemeClr val="tx1"/>
                </a:solidFill>
                <a:latin typeface="+mn-lt"/>
                <a:ea typeface="+mn-ea"/>
                <a:cs typeface="+mn-cs"/>
              </a:rPr>
              <a:t>. Any emails that are not responded to will force a reminder email three hours prior to the Service Level agreement. </a:t>
            </a:r>
          </a:p>
        </p:txBody>
      </p:sp>
      <p:sp>
        <p:nvSpPr>
          <p:cNvPr id="4" name="Slide Number Placeholder 3"/>
          <p:cNvSpPr>
            <a:spLocks noGrp="1"/>
          </p:cNvSpPr>
          <p:nvPr>
            <p:ph type="sldNum" sz="quarter" idx="10"/>
          </p:nvPr>
        </p:nvSpPr>
        <p:spPr/>
        <p:txBody>
          <a:bodyPr/>
          <a:lstStyle/>
          <a:p>
            <a:fld id="{EF3B7B24-48F3-4F4E-9F45-9F30AA961F3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4489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t>
            </a:r>
            <a:r>
              <a:rPr lang="en-US" dirty="0" err="1"/>
              <a:t>eCast</a:t>
            </a:r>
            <a:r>
              <a:rPr lang="en-US" dirty="0"/>
              <a:t> you learned how to:</a:t>
            </a:r>
          </a:p>
          <a:p>
            <a:pPr marL="342900" indent="-342900">
              <a:buFont typeface="Arial" panose="020B0604020202020204" pitchFamily="34" charset="0"/>
              <a:buChar char="•"/>
            </a:pPr>
            <a:r>
              <a:rPr lang="en-US" dirty="0"/>
              <a:t>How</a:t>
            </a:r>
            <a:r>
              <a:rPr lang="en-US" baseline="0" dirty="0"/>
              <a:t> to review the grid before sending </a:t>
            </a:r>
            <a:r>
              <a:rPr lang="en-US" dirty="0"/>
              <a:t>for approval</a:t>
            </a:r>
          </a:p>
          <a:p>
            <a:pPr marL="342900" indent="-342900">
              <a:buFont typeface="Arial" panose="020B0604020202020204" pitchFamily="34" charset="0"/>
              <a:buChar char="•"/>
            </a:pPr>
            <a:r>
              <a:rPr lang="en-US" dirty="0"/>
              <a:t>The</a:t>
            </a:r>
            <a:r>
              <a:rPr lang="en-US" baseline="0" dirty="0"/>
              <a:t> steps </a:t>
            </a:r>
            <a:r>
              <a:rPr lang="en-US" dirty="0"/>
              <a:t>to send Approval Emails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concludes the </a:t>
            </a:r>
            <a:r>
              <a:rPr lang="en-US" sz="800" kern="1200" dirty="0">
                <a:solidFill>
                  <a:schemeClr val="tx1"/>
                </a:solidFill>
                <a:latin typeface="+mn-lt"/>
                <a:ea typeface="+mn-ea"/>
                <a:cs typeface="+mn-cs"/>
              </a:rPr>
              <a:t>Statement of Work (SOW) </a:t>
            </a:r>
            <a:r>
              <a:rPr lang="en-US" sz="800" dirty="0"/>
              <a:t>Approval Emails </a:t>
            </a:r>
            <a:r>
              <a:rPr lang="en-US" baseline="0" dirty="0" err="1"/>
              <a:t>eCast</a:t>
            </a:r>
            <a:r>
              <a:rPr lang="en-US" baseline="0"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You may now close this window to mark completion of the </a:t>
            </a:r>
            <a:r>
              <a:rPr lang="en-US" sz="1200" dirty="0" err="1"/>
              <a:t>eCast</a:t>
            </a:r>
            <a:r>
              <a:rPr lang="en-US" sz="1200" dirty="0"/>
              <a:t>.</a:t>
            </a:r>
          </a:p>
          <a:p>
            <a:endParaRPr lang="en-US" dirty="0"/>
          </a:p>
        </p:txBody>
      </p:sp>
      <p:sp>
        <p:nvSpPr>
          <p:cNvPr id="4" name="Slide Number Placeholder 3"/>
          <p:cNvSpPr>
            <a:spLocks noGrp="1"/>
          </p:cNvSpPr>
          <p:nvPr>
            <p:ph type="sldNum" sz="quarter" idx="10"/>
          </p:nvPr>
        </p:nvSpPr>
        <p:spPr/>
        <p:txBody>
          <a:bodyPr/>
          <a:lstStyle/>
          <a:p>
            <a:fld id="{EF3B7B24-48F3-4F4E-9F45-9F30AA961F3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59837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5DC-E6AA-423E-BC83-E99B19B37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7D8FC-B8D9-442E-814A-E85FCCB0D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F2E4A28D-E0B3-4FF9-8D83-A66A8B9A3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5735637"/>
            <a:ext cx="3375449" cy="1070212"/>
          </a:xfrm>
          <a:prstGeom prst="rect">
            <a:avLst/>
          </a:prstGeom>
        </p:spPr>
      </p:pic>
    </p:spTree>
    <p:extLst>
      <p:ext uri="{BB962C8B-B14F-4D97-AF65-F5344CB8AC3E}">
        <p14:creationId xmlns:p14="http://schemas.microsoft.com/office/powerpoint/2010/main" val="165361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C42D-6953-4C6B-899A-A6742666DB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8D9D6C-5BD4-4609-A5DA-B68D97A1D5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BECA7FA-8697-40E4-983F-D4ADDE0416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14097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EEF8F-B39A-462E-BABC-9C4D8ED539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66738-1251-4880-9FC9-BEA3F9BB8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C4DBF7E-C0E9-45D2-BD96-ACF0A260B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343733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3E54-207F-4674-9AD9-C9DF323B9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9D2E9-1A26-4824-8A72-86D9FEC58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51AB04-EB8E-4B4B-B5E5-AEDD24D82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321147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8097-E011-41BF-BF3C-01282BBE6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1C7500-A7D5-4DDD-B134-548727933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C656B4E-CC44-4208-ACB0-DA54119FF4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25825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4165-649F-46BA-AD2F-0EBB5C105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6939A-455A-4789-851A-152FA90CFA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16023B-3977-4B72-8EF3-3FB94AEF6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20F685D-3021-4DFA-8E60-248993B831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26687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4B67-322B-4646-8BD4-725A776DD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EC379-E1BC-4096-A634-197DB8DD4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B8D96-AB00-4925-AD95-668A23217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7F2EF5-362C-4371-B011-5D392EDFE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F3980-6BC3-464B-B393-9C9C032A45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85C41B7-881D-48DD-98DD-024D07A790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245932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71DE-8C9D-4608-B5F3-3401634C5F64}"/>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D9D73BD-B159-4422-ABF8-4BFC3729D7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235937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C921C-C03C-42C4-9427-BFCC5B5A6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194578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D011-1D64-4448-98B8-DC20E1DEF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5B0CC-AC74-4513-9916-F85B49CFE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73EA80-A730-4B3A-B519-3895DEC0B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8166956-5451-4E22-BC58-3EB62EE5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718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BCBF-FC18-4AD1-8055-04C188019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0498E-DB38-4ED6-A2FC-29DD903ED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C9CD56-BAAF-4484-864D-B2C40EBBC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ADFDFAE-537C-4196-AF4E-E0572DA0F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4" y="6072271"/>
            <a:ext cx="2313705" cy="733578"/>
          </a:xfrm>
          <a:prstGeom prst="rect">
            <a:avLst/>
          </a:prstGeom>
        </p:spPr>
      </p:pic>
    </p:spTree>
    <p:extLst>
      <p:ext uri="{BB962C8B-B14F-4D97-AF65-F5344CB8AC3E}">
        <p14:creationId xmlns:p14="http://schemas.microsoft.com/office/powerpoint/2010/main" val="206043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59B1B-B5CB-4506-BA96-198522A09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DEBF53-ABB3-4F38-A5EF-777E4EDB9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32785-9264-4DF1-898D-C48AA8146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E3633-E372-4E48-AE8B-B7251B1FE2BE}" type="datetimeFigureOut">
              <a:rPr lang="en-US" smtClean="0"/>
              <a:t>6/6/2019</a:t>
            </a:fld>
            <a:endParaRPr lang="en-US"/>
          </a:p>
        </p:txBody>
      </p:sp>
      <p:sp>
        <p:nvSpPr>
          <p:cNvPr id="5" name="Footer Placeholder 4">
            <a:extLst>
              <a:ext uri="{FF2B5EF4-FFF2-40B4-BE49-F238E27FC236}">
                <a16:creationId xmlns:a16="http://schemas.microsoft.com/office/drawing/2014/main" id="{8F2E367F-C398-475F-BB58-E69211ADC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523DA8-5030-4A5C-BA12-3EE1D4D25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305B6-15C8-48AF-AD67-3745DC5C136D}" type="slidenum">
              <a:rPr lang="en-US" smtClean="0"/>
              <a:t>‹#›</a:t>
            </a:fld>
            <a:endParaRPr lang="en-US"/>
          </a:p>
        </p:txBody>
      </p:sp>
    </p:spTree>
    <p:extLst>
      <p:ext uri="{BB962C8B-B14F-4D97-AF65-F5344CB8AC3E}">
        <p14:creationId xmlns:p14="http://schemas.microsoft.com/office/powerpoint/2010/main" val="285773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9797-378A-470E-8A16-17CAE3C4AC28}"/>
              </a:ext>
            </a:extLst>
          </p:cNvPr>
          <p:cNvSpPr>
            <a:spLocks noGrp="1"/>
          </p:cNvSpPr>
          <p:nvPr>
            <p:ph type="ctrTitle"/>
          </p:nvPr>
        </p:nvSpPr>
        <p:spPr>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r>
              <a:rPr lang="en-US" dirty="0">
                <a:latin typeface="Bahnschrift SemiBold Condensed" panose="020B0502040204020203" pitchFamily="34" charset="0"/>
              </a:rPr>
              <a:t>CSR to Member Email</a:t>
            </a:r>
            <a:br>
              <a:rPr lang="en-US" dirty="0">
                <a:latin typeface="Bahnschrift SemiBold Condensed" panose="020B0502040204020203" pitchFamily="34" charset="0"/>
              </a:rPr>
            </a:br>
            <a:r>
              <a:rPr lang="en-US" dirty="0">
                <a:latin typeface="Bahnschrift SemiBold Condensed" panose="020B0502040204020203" pitchFamily="34" charset="0"/>
              </a:rPr>
              <a:t>Workflow</a:t>
            </a:r>
          </a:p>
        </p:txBody>
      </p:sp>
      <p:sp>
        <p:nvSpPr>
          <p:cNvPr id="3" name="Subtitle 2">
            <a:extLst>
              <a:ext uri="{FF2B5EF4-FFF2-40B4-BE49-F238E27FC236}">
                <a16:creationId xmlns:a16="http://schemas.microsoft.com/office/drawing/2014/main" id="{E7B12138-184D-4C48-8374-CE2BFEDBF7CC}"/>
              </a:ext>
            </a:extLst>
          </p:cNvPr>
          <p:cNvSpPr>
            <a:spLocks noGrp="1"/>
          </p:cNvSpPr>
          <p:nvPr>
            <p:ph type="subTitle" idx="1"/>
          </p:nvPr>
        </p:nvSpPr>
        <p:spPr/>
        <p:txBody>
          <a:bodyPr/>
          <a:lstStyle/>
          <a:p>
            <a:r>
              <a:rPr lang="en-US" dirty="0">
                <a:latin typeface="Bahnschrift SemiBold" panose="020B0502040204020203" pitchFamily="34" charset="0"/>
              </a:rPr>
              <a:t>WebCast for all CSRs</a:t>
            </a:r>
          </a:p>
        </p:txBody>
      </p:sp>
    </p:spTree>
    <p:extLst>
      <p:ext uri="{BB962C8B-B14F-4D97-AF65-F5344CB8AC3E}">
        <p14:creationId xmlns:p14="http://schemas.microsoft.com/office/powerpoint/2010/main" val="239119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9" name="Content Placeholder 8"/>
          <p:cNvSpPr>
            <a:spLocks noGrp="1"/>
          </p:cNvSpPr>
          <p:nvPr>
            <p:ph idx="1"/>
          </p:nvPr>
        </p:nvSpPr>
        <p:spPr/>
        <p:txBody>
          <a:bodyPr/>
          <a:lstStyle/>
          <a:p>
            <a:r>
              <a:rPr lang="en-US" dirty="0"/>
              <a:t> </a:t>
            </a:r>
          </a:p>
        </p:txBody>
      </p:sp>
      <p:sp>
        <p:nvSpPr>
          <p:cNvPr id="26" name="Rectangle 25"/>
          <p:cNvSpPr/>
          <p:nvPr/>
        </p:nvSpPr>
        <p:spPr>
          <a:xfrm>
            <a:off x="4191000" y="4084320"/>
            <a:ext cx="4343400" cy="10972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chemeClr val="tx2"/>
              </a:solidFill>
            </a:endParaRPr>
          </a:p>
        </p:txBody>
      </p:sp>
      <p:sp>
        <p:nvSpPr>
          <p:cNvPr id="27" name="Rectangle 26"/>
          <p:cNvSpPr/>
          <p:nvPr/>
        </p:nvSpPr>
        <p:spPr>
          <a:xfrm>
            <a:off x="4191000" y="2331720"/>
            <a:ext cx="4343400" cy="10972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chemeClr val="tx2"/>
              </a:solidFill>
            </a:endParaRPr>
          </a:p>
        </p:txBody>
      </p:sp>
      <p:sp>
        <p:nvSpPr>
          <p:cNvPr id="30" name="Rectangle 29"/>
          <p:cNvSpPr/>
          <p:nvPr/>
        </p:nvSpPr>
        <p:spPr>
          <a:xfrm>
            <a:off x="3352800" y="4084320"/>
            <a:ext cx="685800" cy="109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chemeClr val="tx2"/>
              </a:solidFill>
            </a:endParaRPr>
          </a:p>
        </p:txBody>
      </p:sp>
      <p:sp>
        <p:nvSpPr>
          <p:cNvPr id="31" name="TextBox 30"/>
          <p:cNvSpPr txBox="1"/>
          <p:nvPr/>
        </p:nvSpPr>
        <p:spPr>
          <a:xfrm>
            <a:off x="4186218" y="4359257"/>
            <a:ext cx="2595583" cy="461665"/>
          </a:xfrm>
          <a:prstGeom prst="rect">
            <a:avLst/>
          </a:prstGeom>
          <a:noFill/>
        </p:spPr>
        <p:txBody>
          <a:bodyPr wrap="none" rtlCol="0">
            <a:spAutoFit/>
          </a:bodyPr>
          <a:lstStyle/>
          <a:p>
            <a:pPr lvl="0" algn="ctr"/>
            <a:r>
              <a:rPr lang="en-US" sz="2400" b="1" dirty="0">
                <a:latin typeface="Arial" panose="020B0604020202020204" pitchFamily="34" charset="0"/>
                <a:cs typeface="Arial" panose="020B0604020202020204" pitchFamily="34" charset="0"/>
              </a:rPr>
              <a:t>Approval Emails</a:t>
            </a:r>
          </a:p>
        </p:txBody>
      </p:sp>
      <p:sp>
        <p:nvSpPr>
          <p:cNvPr id="33" name="TextBox 32"/>
          <p:cNvSpPr txBox="1"/>
          <p:nvPr/>
        </p:nvSpPr>
        <p:spPr>
          <a:xfrm>
            <a:off x="4191000" y="2606657"/>
            <a:ext cx="1962396" cy="461665"/>
          </a:xfrm>
          <a:prstGeom prst="rect">
            <a:avLst/>
          </a:prstGeom>
          <a:noFill/>
        </p:spPr>
        <p:txBody>
          <a:bodyPr wrap="none" rtlCol="0">
            <a:spAutoFit/>
          </a:bodyPr>
          <a:lstStyle/>
          <a:p>
            <a:pPr lvl="0" algn="ctr"/>
            <a:r>
              <a:rPr lang="en-US" sz="2400" b="1" dirty="0">
                <a:latin typeface="Arial" panose="020B0604020202020204" pitchFamily="34" charset="0"/>
                <a:cs typeface="Arial" panose="020B0604020202020204" pitchFamily="34" charset="0"/>
              </a:rPr>
              <a:t>Grid Review</a:t>
            </a:r>
          </a:p>
        </p:txBody>
      </p:sp>
      <p:sp>
        <p:nvSpPr>
          <p:cNvPr id="34" name="Rectangle 33"/>
          <p:cNvSpPr/>
          <p:nvPr/>
        </p:nvSpPr>
        <p:spPr>
          <a:xfrm>
            <a:off x="3352800" y="2331720"/>
            <a:ext cx="685800" cy="109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chemeClr val="tx2"/>
              </a:solidFill>
            </a:endParaRPr>
          </a:p>
        </p:txBody>
      </p:sp>
    </p:spTree>
    <p:custDataLst>
      <p:tags r:id="rId1"/>
    </p:custDataLst>
    <p:extLst>
      <p:ext uri="{BB962C8B-B14F-4D97-AF65-F5344CB8AC3E}">
        <p14:creationId xmlns:p14="http://schemas.microsoft.com/office/powerpoint/2010/main" val="8119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1" grpId="0"/>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0C3AE-5F43-4422-A7A4-14D53C3BF8E1}"/>
              </a:ext>
            </a:extLst>
          </p:cNvPr>
          <p:cNvPicPr>
            <a:picLocks noChangeAspect="1"/>
          </p:cNvPicPr>
          <p:nvPr/>
        </p:nvPicPr>
        <p:blipFill>
          <a:blip r:embed="rId4"/>
          <a:stretch>
            <a:fillRect/>
          </a:stretch>
        </p:blipFill>
        <p:spPr>
          <a:xfrm>
            <a:off x="2139913" y="2668296"/>
            <a:ext cx="6718374" cy="2712955"/>
          </a:xfrm>
          <a:prstGeom prst="rect">
            <a:avLst/>
          </a:prstGeom>
        </p:spPr>
      </p:pic>
      <p:sp>
        <p:nvSpPr>
          <p:cNvPr id="2" name="Title 1"/>
          <p:cNvSpPr>
            <a:spLocks noGrp="1"/>
          </p:cNvSpPr>
          <p:nvPr>
            <p:ph type="title"/>
          </p:nvPr>
        </p:nvSpPr>
        <p:spPr/>
        <p:txBody>
          <a:bodyPr/>
          <a:lstStyle/>
          <a:p>
            <a:r>
              <a:rPr lang="en-US" dirty="0"/>
              <a:t>Grid Review: Removing Approvers</a:t>
            </a:r>
          </a:p>
        </p:txBody>
      </p:sp>
      <p:sp>
        <p:nvSpPr>
          <p:cNvPr id="5" name="Content Placeholder 4"/>
          <p:cNvSpPr>
            <a:spLocks noGrp="1"/>
          </p:cNvSpPr>
          <p:nvPr>
            <p:ph idx="1"/>
          </p:nvPr>
        </p:nvSpPr>
        <p:spPr>
          <a:xfrm>
            <a:off x="838200" y="1690943"/>
            <a:ext cx="9372600" cy="4298061"/>
          </a:xfrm>
        </p:spPr>
        <p:txBody>
          <a:bodyPr/>
          <a:lstStyle/>
          <a:p>
            <a:pPr>
              <a:lnSpc>
                <a:spcPct val="80000"/>
              </a:lnSpc>
            </a:pPr>
            <a:r>
              <a:rPr lang="en-US" b="1" dirty="0"/>
              <a:t>To remove an approver:</a:t>
            </a:r>
            <a:r>
              <a:rPr lang="en-US" dirty="0"/>
              <a:t> Click the     next to his/her title</a:t>
            </a:r>
            <a:r>
              <a:rPr lang="en-US" dirty="0">
                <a:solidFill>
                  <a:srgbClr val="3D719C"/>
                </a:solidFill>
              </a:rPr>
              <a:t>.</a:t>
            </a:r>
          </a:p>
          <a:p>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9758" y="1738852"/>
            <a:ext cx="271601" cy="29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8001000" y="3854996"/>
            <a:ext cx="2590800" cy="69668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latin typeface="Arial" panose="020B0604020202020204" pitchFamily="34" charset="0"/>
                <a:cs typeface="Arial" panose="020B0604020202020204" pitchFamily="34" charset="0"/>
              </a:rPr>
              <a:t>Click to remove the person</a:t>
            </a:r>
          </a:p>
        </p:txBody>
      </p:sp>
    </p:spTree>
    <p:custDataLst>
      <p:tags r:id="rId1"/>
    </p:custDataLst>
    <p:extLst>
      <p:ext uri="{BB962C8B-B14F-4D97-AF65-F5344CB8AC3E}">
        <p14:creationId xmlns:p14="http://schemas.microsoft.com/office/powerpoint/2010/main" val="867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Review – Adding Approvers</a:t>
            </a:r>
          </a:p>
        </p:txBody>
      </p:sp>
      <p:sp>
        <p:nvSpPr>
          <p:cNvPr id="3" name="Content Placeholder 2"/>
          <p:cNvSpPr>
            <a:spLocks noGrp="1"/>
          </p:cNvSpPr>
          <p:nvPr>
            <p:ph idx="1"/>
          </p:nvPr>
        </p:nvSpPr>
        <p:spPr/>
        <p:txBody>
          <a:bodyPr/>
          <a:lstStyle/>
          <a:p>
            <a:pPr>
              <a:lnSpc>
                <a:spcPct val="80000"/>
              </a:lnSpc>
            </a:pPr>
            <a:r>
              <a:rPr lang="en-US" b="1" dirty="0">
                <a:solidFill>
                  <a:srgbClr val="3D719C"/>
                </a:solidFill>
              </a:rPr>
              <a:t>Step 1: </a:t>
            </a:r>
            <a:r>
              <a:rPr lang="en-US" dirty="0">
                <a:solidFill>
                  <a:srgbClr val="000000"/>
                </a:solidFill>
              </a:rPr>
              <a:t>Click the     button to add an approver.</a:t>
            </a:r>
            <a:r>
              <a:rPr lang="en-US" dirty="0"/>
              <a:t> </a:t>
            </a:r>
          </a:p>
          <a:p>
            <a:pPr>
              <a:lnSpc>
                <a:spcPct val="80000"/>
              </a:lnSpc>
            </a:pPr>
            <a:r>
              <a:rPr lang="en-US" b="1" dirty="0">
                <a:solidFill>
                  <a:srgbClr val="3D719C"/>
                </a:solidFill>
              </a:rPr>
              <a:t>Step 2: </a:t>
            </a:r>
            <a:r>
              <a:rPr lang="en-US" dirty="0">
                <a:solidFill>
                  <a:srgbClr val="000000"/>
                </a:solidFill>
              </a:rPr>
              <a:t>Select a name from the drop down list of names.</a:t>
            </a:r>
          </a:p>
          <a:p>
            <a:pPr>
              <a:lnSpc>
                <a:spcPct val="80000"/>
              </a:lnSpc>
            </a:pPr>
            <a:r>
              <a:rPr lang="en-US" b="1" dirty="0">
                <a:solidFill>
                  <a:srgbClr val="3D719C"/>
                </a:solidFill>
              </a:rPr>
              <a:t>Step 3: </a:t>
            </a:r>
            <a:r>
              <a:rPr lang="en-US" dirty="0">
                <a:solidFill>
                  <a:srgbClr val="000000"/>
                </a:solidFill>
              </a:rPr>
              <a:t>Select </a:t>
            </a:r>
            <a:r>
              <a:rPr lang="en-US" b="1" dirty="0">
                <a:solidFill>
                  <a:srgbClr val="000000"/>
                </a:solidFill>
              </a:rPr>
              <a:t>other</a:t>
            </a:r>
            <a:r>
              <a:rPr lang="en-US" dirty="0">
                <a:solidFill>
                  <a:srgbClr val="000000"/>
                </a:solidFill>
              </a:rPr>
              <a:t> to add anyone within our company.</a:t>
            </a:r>
          </a:p>
          <a:p>
            <a:pPr marL="1088136" indent="-1088136"/>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583" y="1825625"/>
            <a:ext cx="332961" cy="382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1A0C3AE-44DB-40CB-A10A-0FE73AE3AD69}"/>
              </a:ext>
            </a:extLst>
          </p:cNvPr>
          <p:cNvPicPr>
            <a:picLocks noChangeAspect="1"/>
          </p:cNvPicPr>
          <p:nvPr/>
        </p:nvPicPr>
        <p:blipFill>
          <a:blip r:embed="rId5"/>
          <a:stretch>
            <a:fillRect/>
          </a:stretch>
        </p:blipFill>
        <p:spPr>
          <a:xfrm>
            <a:off x="1666372" y="3157447"/>
            <a:ext cx="8681456" cy="3243353"/>
          </a:xfrm>
          <a:prstGeom prst="rect">
            <a:avLst/>
          </a:prstGeom>
        </p:spPr>
      </p:pic>
    </p:spTree>
    <p:custDataLst>
      <p:tags r:id="rId1"/>
    </p:custDataLst>
    <p:extLst>
      <p:ext uri="{BB962C8B-B14F-4D97-AF65-F5344CB8AC3E}">
        <p14:creationId xmlns:p14="http://schemas.microsoft.com/office/powerpoint/2010/main" val="2516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Emails: Steps 1 – 2</a:t>
            </a:r>
          </a:p>
        </p:txBody>
      </p:sp>
      <p:sp>
        <p:nvSpPr>
          <p:cNvPr id="3" name="Content Placeholder 2"/>
          <p:cNvSpPr>
            <a:spLocks noGrp="1"/>
          </p:cNvSpPr>
          <p:nvPr>
            <p:ph idx="1"/>
          </p:nvPr>
        </p:nvSpPr>
        <p:spPr/>
        <p:txBody>
          <a:bodyPr>
            <a:normAutofit lnSpcReduction="10000"/>
          </a:bodyPr>
          <a:lstStyle/>
          <a:p>
            <a:r>
              <a:rPr lang="en-US" b="1" dirty="0">
                <a:solidFill>
                  <a:schemeClr val="accent2"/>
                </a:solidFill>
              </a:rPr>
              <a:t>Step 1: </a:t>
            </a:r>
            <a:r>
              <a:rPr lang="en-US" dirty="0"/>
              <a:t>Review the email and attached documents.</a:t>
            </a:r>
          </a:p>
          <a:p>
            <a:r>
              <a:rPr lang="en-US" b="1" dirty="0">
                <a:solidFill>
                  <a:schemeClr val="accent2"/>
                </a:solidFill>
              </a:rPr>
              <a:t>Step 2: </a:t>
            </a:r>
            <a:r>
              <a:rPr lang="en-US" dirty="0"/>
              <a:t>Click </a:t>
            </a:r>
            <a:r>
              <a:rPr lang="en-US" b="1" dirty="0"/>
              <a:t>APPROVE</a:t>
            </a:r>
            <a:r>
              <a:rPr lang="en-US" dirty="0"/>
              <a:t> or </a:t>
            </a:r>
            <a:r>
              <a:rPr lang="en-US" b="1" dirty="0"/>
              <a:t>REJECT (notes required)</a:t>
            </a:r>
            <a:r>
              <a:rPr lang="en-US" dirty="0"/>
              <a:t>.</a:t>
            </a: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endParaRPr lang="en-US" dirty="0"/>
          </a:p>
          <a:p>
            <a:pPr marL="0" indent="0">
              <a:buNone/>
            </a:pPr>
            <a:r>
              <a:rPr lang="en-US" dirty="0"/>
              <a:t> </a:t>
            </a:r>
          </a:p>
        </p:txBody>
      </p:sp>
      <p:pic>
        <p:nvPicPr>
          <p:cNvPr id="8" name="Picture 7">
            <a:extLst>
              <a:ext uri="{FF2B5EF4-FFF2-40B4-BE49-F238E27FC236}">
                <a16:creationId xmlns:a16="http://schemas.microsoft.com/office/drawing/2014/main" id="{F99B4182-28D2-4632-AC88-92DBDAE26F16}"/>
              </a:ext>
            </a:extLst>
          </p:cNvPr>
          <p:cNvPicPr>
            <a:picLocks noChangeAspect="1"/>
          </p:cNvPicPr>
          <p:nvPr/>
        </p:nvPicPr>
        <p:blipFill>
          <a:blip r:embed="rId4"/>
          <a:stretch>
            <a:fillRect/>
          </a:stretch>
        </p:blipFill>
        <p:spPr>
          <a:xfrm>
            <a:off x="3059929" y="2700834"/>
            <a:ext cx="6072142" cy="3792041"/>
          </a:xfrm>
          <a:prstGeom prst="rect">
            <a:avLst/>
          </a:prstGeom>
        </p:spPr>
      </p:pic>
    </p:spTree>
    <p:custDataLst>
      <p:tags r:id="rId1"/>
    </p:custDataLst>
    <p:extLst>
      <p:ext uri="{BB962C8B-B14F-4D97-AF65-F5344CB8AC3E}">
        <p14:creationId xmlns:p14="http://schemas.microsoft.com/office/powerpoint/2010/main" val="31158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Emails: Steps 3 – 4</a:t>
            </a:r>
          </a:p>
        </p:txBody>
      </p:sp>
      <p:sp>
        <p:nvSpPr>
          <p:cNvPr id="3" name="Content Placeholder 2"/>
          <p:cNvSpPr>
            <a:spLocks noGrp="1"/>
          </p:cNvSpPr>
          <p:nvPr>
            <p:ph idx="1"/>
          </p:nvPr>
        </p:nvSpPr>
        <p:spPr/>
        <p:txBody>
          <a:bodyPr/>
          <a:lstStyle/>
          <a:p>
            <a:pPr>
              <a:lnSpc>
                <a:spcPct val="80000"/>
              </a:lnSpc>
            </a:pPr>
            <a:r>
              <a:rPr lang="en-US" b="1" dirty="0">
                <a:solidFill>
                  <a:schemeClr val="accent2"/>
                </a:solidFill>
              </a:rPr>
              <a:t>Step 3:</a:t>
            </a:r>
            <a:r>
              <a:rPr lang="en-US" dirty="0"/>
              <a:t> Add any comments you want the creator to review.</a:t>
            </a:r>
          </a:p>
          <a:p>
            <a:pPr>
              <a:lnSpc>
                <a:spcPct val="80000"/>
              </a:lnSpc>
            </a:pPr>
            <a:r>
              <a:rPr lang="en-US" b="1" dirty="0">
                <a:solidFill>
                  <a:schemeClr val="accent2"/>
                </a:solidFill>
              </a:rPr>
              <a:t>Step 4:</a:t>
            </a:r>
            <a:r>
              <a:rPr lang="en-US" dirty="0"/>
              <a:t> </a:t>
            </a:r>
            <a:r>
              <a:rPr lang="en-US" dirty="0">
                <a:solidFill>
                  <a:srgbClr val="000000"/>
                </a:solidFill>
              </a:rPr>
              <a:t>Attach any additional documents.</a:t>
            </a:r>
            <a:endParaRPr lang="en-US" dirty="0"/>
          </a:p>
          <a:p>
            <a:pPr>
              <a:lnSpc>
                <a:spcPct val="80000"/>
              </a:lnSpc>
            </a:pPr>
            <a:r>
              <a:rPr lang="en-US" b="1" dirty="0">
                <a:solidFill>
                  <a:schemeClr val="accent2"/>
                </a:solidFill>
              </a:rPr>
              <a:t>Step 5:</a:t>
            </a:r>
            <a:r>
              <a:rPr lang="en-US" dirty="0"/>
              <a:t> Click </a:t>
            </a:r>
            <a:r>
              <a:rPr lang="en-US" b="1" dirty="0"/>
              <a:t>Send</a:t>
            </a:r>
            <a:r>
              <a:rPr lang="en-US" dirty="0"/>
              <a:t> on the email.</a:t>
            </a:r>
          </a:p>
        </p:txBody>
      </p:sp>
      <p:pic>
        <p:nvPicPr>
          <p:cNvPr id="7" name="Picture 6">
            <a:extLst>
              <a:ext uri="{FF2B5EF4-FFF2-40B4-BE49-F238E27FC236}">
                <a16:creationId xmlns:a16="http://schemas.microsoft.com/office/drawing/2014/main" id="{C68935CF-B56F-438F-BDF9-E25872C4DB75}"/>
              </a:ext>
            </a:extLst>
          </p:cNvPr>
          <p:cNvPicPr>
            <a:picLocks noChangeAspect="1"/>
          </p:cNvPicPr>
          <p:nvPr/>
        </p:nvPicPr>
        <p:blipFill>
          <a:blip r:embed="rId4"/>
          <a:stretch>
            <a:fillRect/>
          </a:stretch>
        </p:blipFill>
        <p:spPr>
          <a:xfrm>
            <a:off x="2858743" y="3167743"/>
            <a:ext cx="6474513" cy="3535986"/>
          </a:xfrm>
          <a:prstGeom prst="rect">
            <a:avLst/>
          </a:prstGeom>
        </p:spPr>
      </p:pic>
      <p:sp>
        <p:nvSpPr>
          <p:cNvPr id="10" name="Rectangle 9">
            <a:extLst>
              <a:ext uri="{FF2B5EF4-FFF2-40B4-BE49-F238E27FC236}">
                <a16:creationId xmlns:a16="http://schemas.microsoft.com/office/drawing/2014/main" id="{73B5A1CF-315B-408D-BEFF-70938AB5BE6E}"/>
              </a:ext>
            </a:extLst>
          </p:cNvPr>
          <p:cNvSpPr/>
          <p:nvPr/>
        </p:nvSpPr>
        <p:spPr>
          <a:xfrm>
            <a:off x="9027886" y="3884191"/>
            <a:ext cx="3048000" cy="1872500"/>
          </a:xfrm>
          <a:prstGeom prst="rect">
            <a:avLst/>
          </a:prstGeom>
        </p:spPr>
        <p:txBody>
          <a:bodyPr wrap="square">
            <a:spAutoFit/>
          </a:bodyPr>
          <a:lstStyle/>
          <a:p>
            <a:pPr>
              <a:lnSpc>
                <a:spcPct val="80000"/>
              </a:lnSpc>
            </a:pPr>
            <a:r>
              <a:rPr lang="en-US" sz="2400" b="1" dirty="0"/>
              <a:t>Note: </a:t>
            </a:r>
            <a:r>
              <a:rPr lang="en-US" sz="2400" dirty="0"/>
              <a:t>If you do not respond, a reminder email will be sent three hours before Service Level agreement expiration</a:t>
            </a:r>
          </a:p>
        </p:txBody>
      </p:sp>
    </p:spTree>
    <p:custDataLst>
      <p:tags r:id="rId1"/>
    </p:custDataLst>
    <p:extLst>
      <p:ext uri="{BB962C8B-B14F-4D97-AF65-F5344CB8AC3E}">
        <p14:creationId xmlns:p14="http://schemas.microsoft.com/office/powerpoint/2010/main" val="16237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WebCast you learned about:</a:t>
            </a:r>
          </a:p>
          <a:p>
            <a:pPr marL="342900" indent="-342900"/>
            <a:r>
              <a:rPr lang="en-US" dirty="0"/>
              <a:t>Grid Review</a:t>
            </a:r>
          </a:p>
          <a:p>
            <a:pPr marL="342900" indent="-342900"/>
            <a:r>
              <a:rPr lang="en-US" dirty="0"/>
              <a:t>Approval Emails</a:t>
            </a:r>
          </a:p>
        </p:txBody>
      </p:sp>
    </p:spTree>
    <p:custDataLst>
      <p:tags r:id="rId1"/>
    </p:custDataLst>
    <p:extLst>
      <p:ext uri="{BB962C8B-B14F-4D97-AF65-F5344CB8AC3E}">
        <p14:creationId xmlns:p14="http://schemas.microsoft.com/office/powerpoint/2010/main" val="10199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485</Words>
  <Application>Microsoft Office PowerPoint</Application>
  <PresentationFormat>Widescreen</PresentationFormat>
  <Paragraphs>52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Bahnschrift SemiBold</vt:lpstr>
      <vt:lpstr>Bahnschrift SemiBold Condensed</vt:lpstr>
      <vt:lpstr>Calibri</vt:lpstr>
      <vt:lpstr>Calibri Light</vt:lpstr>
      <vt:lpstr>Office Theme</vt:lpstr>
      <vt:lpstr>CSR to Member Email Workflow</vt:lpstr>
      <vt:lpstr>Objectives</vt:lpstr>
      <vt:lpstr>Grid Review: Removing Approvers</vt:lpstr>
      <vt:lpstr>Grid Review – Adding Approvers</vt:lpstr>
      <vt:lpstr>Approval Emails: Steps 1 – 2</vt:lpstr>
      <vt:lpstr>Approval Emails: Steps 3 – 4</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 to Member Email Workflow</dc:title>
  <dc:creator>A Runn</dc:creator>
  <cp:lastModifiedBy>A Runn</cp:lastModifiedBy>
  <cp:revision>6</cp:revision>
  <dcterms:created xsi:type="dcterms:W3CDTF">2019-06-06T21:04:26Z</dcterms:created>
  <dcterms:modified xsi:type="dcterms:W3CDTF">2019-06-06T21:29:27Z</dcterms:modified>
</cp:coreProperties>
</file>